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58" r:id="rId5"/>
    <p:sldId id="259" r:id="rId6"/>
    <p:sldId id="265" r:id="rId7"/>
    <p:sldId id="261" r:id="rId8"/>
    <p:sldId id="262" r:id="rId9"/>
    <p:sldId id="266" r:id="rId10"/>
    <p:sldId id="260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C2BD3CA-5550-442F-8D77-22DDF8270A9B}" type="datetimeFigureOut">
              <a:rPr lang="en-CA" smtClean="0"/>
              <a:pPr/>
              <a:t>16/10/2015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2E9523-6F44-4B1E-9A09-7929B6F73C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BD3CA-5550-442F-8D77-22DDF8270A9B}" type="datetimeFigureOut">
              <a:rPr lang="en-CA" smtClean="0"/>
              <a:pPr/>
              <a:t>16/10/2015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E9523-6F44-4B1E-9A09-7929B6F73C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C2BD3CA-5550-442F-8D77-22DDF8270A9B}" type="datetimeFigureOut">
              <a:rPr lang="en-CA" smtClean="0"/>
              <a:pPr/>
              <a:t>16/10/2015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2E9523-6F44-4B1E-9A09-7929B6F73C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BD3CA-5550-442F-8D77-22DDF8270A9B}" type="datetimeFigureOut">
              <a:rPr lang="en-CA" smtClean="0"/>
              <a:pPr/>
              <a:t>16/10/2015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E9523-6F44-4B1E-9A09-7929B6F73C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C2BD3CA-5550-442F-8D77-22DDF8270A9B}" type="datetimeFigureOut">
              <a:rPr lang="en-CA" smtClean="0"/>
              <a:pPr/>
              <a:t>16/10/2015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22E9523-6F44-4B1E-9A09-7929B6F73C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BD3CA-5550-442F-8D77-22DDF8270A9B}" type="datetimeFigureOut">
              <a:rPr lang="en-CA" smtClean="0"/>
              <a:pPr/>
              <a:t>16/10/2015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E9523-6F44-4B1E-9A09-7929B6F73C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BD3CA-5550-442F-8D77-22DDF8270A9B}" type="datetimeFigureOut">
              <a:rPr lang="en-CA" smtClean="0"/>
              <a:pPr/>
              <a:t>16/10/2015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E9523-6F44-4B1E-9A09-7929B6F73C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BD3CA-5550-442F-8D77-22DDF8270A9B}" type="datetimeFigureOut">
              <a:rPr lang="en-CA" smtClean="0"/>
              <a:pPr/>
              <a:t>16/10/2015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E9523-6F44-4B1E-9A09-7929B6F73C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C2BD3CA-5550-442F-8D77-22DDF8270A9B}" type="datetimeFigureOut">
              <a:rPr lang="en-CA" smtClean="0"/>
              <a:pPr/>
              <a:t>16/10/2015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E9523-6F44-4B1E-9A09-7929B6F73C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BD3CA-5550-442F-8D77-22DDF8270A9B}" type="datetimeFigureOut">
              <a:rPr lang="en-CA" smtClean="0"/>
              <a:pPr/>
              <a:t>16/10/2015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E9523-6F44-4B1E-9A09-7929B6F73C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BD3CA-5550-442F-8D77-22DDF8270A9B}" type="datetimeFigureOut">
              <a:rPr lang="en-CA" smtClean="0"/>
              <a:pPr/>
              <a:t>16/10/2015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2E9523-6F44-4B1E-9A09-7929B6F73C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C2BD3CA-5550-442F-8D77-22DDF8270A9B}" type="datetimeFigureOut">
              <a:rPr lang="en-CA" smtClean="0"/>
              <a:pPr/>
              <a:t>16/10/2015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22E9523-6F44-4B1E-9A09-7929B6F73CF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Communication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Non-Verbal Communication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4834880" cy="48463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CA" b="1" u="sng" dirty="0" smtClean="0"/>
              <a:t>Eye Contact</a:t>
            </a:r>
            <a:endParaRPr lang="en-CA" dirty="0" smtClean="0"/>
          </a:p>
          <a:p>
            <a:r>
              <a:rPr lang="en-CA" dirty="0" smtClean="0"/>
              <a:t>We rarely use eye contact for extended periods of time.</a:t>
            </a:r>
          </a:p>
          <a:p>
            <a:r>
              <a:rPr lang="en-CA" dirty="0" smtClean="0"/>
              <a:t>This can be a sign of attraction or hatred.</a:t>
            </a:r>
          </a:p>
          <a:p>
            <a:r>
              <a:rPr lang="en-CA" dirty="0" smtClean="0"/>
              <a:t>Women make more eye contact than men.</a:t>
            </a:r>
          </a:p>
          <a:p>
            <a:r>
              <a:rPr lang="en-CA" dirty="0" smtClean="0"/>
              <a:t>Listeners make more eye contact than speakers.</a:t>
            </a:r>
          </a:p>
          <a:p>
            <a:r>
              <a:rPr lang="en-CA" dirty="0" smtClean="0"/>
              <a:t>Different cultures use eye contact differently</a:t>
            </a:r>
            <a:endParaRPr lang="en-CA" dirty="0"/>
          </a:p>
        </p:txBody>
      </p:sp>
      <p:pic>
        <p:nvPicPr>
          <p:cNvPr id="4" name="Picture 3" descr="ey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4149080"/>
            <a:ext cx="2438400" cy="1876425"/>
          </a:xfrm>
          <a:prstGeom prst="rect">
            <a:avLst/>
          </a:prstGeom>
        </p:spPr>
      </p:pic>
      <p:pic>
        <p:nvPicPr>
          <p:cNvPr id="5" name="Picture 4" descr="ey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844824"/>
            <a:ext cx="3029845" cy="201622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Non-Verbal Communication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b="1" u="sng" dirty="0" smtClean="0"/>
              <a:t>Proximity</a:t>
            </a:r>
            <a:r>
              <a:rPr lang="en-CA" b="1" dirty="0" smtClean="0"/>
              <a:t> </a:t>
            </a:r>
          </a:p>
          <a:p>
            <a:pPr>
              <a:buNone/>
            </a:pPr>
            <a:endParaRPr lang="en-CA" b="1" dirty="0" smtClean="0"/>
          </a:p>
          <a:p>
            <a:r>
              <a:rPr lang="en-CA" dirty="0" smtClean="0"/>
              <a:t>0-18 inches =</a:t>
            </a:r>
          </a:p>
          <a:p>
            <a:r>
              <a:rPr lang="en-CA" dirty="0" smtClean="0"/>
              <a:t>18 inches – 4 feet =</a:t>
            </a:r>
          </a:p>
          <a:p>
            <a:r>
              <a:rPr lang="en-CA" dirty="0" smtClean="0"/>
              <a:t>4 feet – 12 feet =</a:t>
            </a:r>
          </a:p>
          <a:p>
            <a:r>
              <a:rPr lang="en-CA" dirty="0" smtClean="0"/>
              <a:t>More than 12 feet =  </a:t>
            </a:r>
          </a:p>
        </p:txBody>
      </p:sp>
      <p:pic>
        <p:nvPicPr>
          <p:cNvPr id="4" name="Picture 3" descr="proxim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005064"/>
            <a:ext cx="1728192" cy="2477922"/>
          </a:xfrm>
          <a:prstGeom prst="rect">
            <a:avLst/>
          </a:prstGeom>
        </p:spPr>
      </p:pic>
      <p:pic>
        <p:nvPicPr>
          <p:cNvPr id="5" name="Picture 4" descr="pro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1772816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Communication Summary: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must seek out and pay attention to non-verbal signals and learn their meanings.</a:t>
            </a:r>
          </a:p>
          <a:p>
            <a:r>
              <a:rPr lang="en-CA" dirty="0" smtClean="0"/>
              <a:t>It is difficult to interpret multiple non-verbal cues.</a:t>
            </a:r>
          </a:p>
          <a:p>
            <a:r>
              <a:rPr lang="en-CA" dirty="0" smtClean="0"/>
              <a:t>Your body language and tone of voice give others a great deal of insight into how you are feeling</a:t>
            </a:r>
          </a:p>
          <a:p>
            <a:r>
              <a:rPr lang="en-CA" dirty="0" smtClean="0"/>
              <a:t>Often miscommunication and conflict can occur as a result</a:t>
            </a:r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****Activity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6000" dirty="0" smtClean="0"/>
              <a:t>Communication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6600" dirty="0" smtClean="0"/>
          </a:p>
          <a:p>
            <a:r>
              <a:rPr lang="en-CA" sz="6600" dirty="0" smtClean="0"/>
              <a:t>any connection between humans</a:t>
            </a:r>
            <a:endParaRPr lang="en-CA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do we communicate?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To transfer an idea, message or feeling</a:t>
            </a:r>
          </a:p>
          <a:p>
            <a:r>
              <a:rPr lang="en-CA" sz="3600" dirty="0" smtClean="0"/>
              <a:t>To let others know who we are, what we are experiencing, and the significance we attach to what we are communicating</a:t>
            </a:r>
            <a:endParaRPr lang="en-C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Three Modes of Communication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u="sng" dirty="0" smtClean="0"/>
              <a:t>Verbal</a:t>
            </a:r>
            <a:r>
              <a:rPr lang="en-CA" dirty="0" smtClean="0"/>
              <a:t> – spoken words, sounds, vocal tones (</a:t>
            </a:r>
            <a:r>
              <a:rPr lang="en-CA" dirty="0" err="1" smtClean="0"/>
              <a:t>eg</a:t>
            </a:r>
            <a:r>
              <a:rPr lang="en-CA" dirty="0" smtClean="0"/>
              <a:t>. scolding, shrill, soft)</a:t>
            </a:r>
          </a:p>
          <a:p>
            <a:endParaRPr lang="en-CA" dirty="0" smtClean="0"/>
          </a:p>
          <a:p>
            <a:r>
              <a:rPr lang="en-CA" u="sng" dirty="0" smtClean="0"/>
              <a:t>Non-Verbal Communication</a:t>
            </a:r>
            <a:r>
              <a:rPr lang="en-CA" dirty="0" smtClean="0"/>
              <a:t> (body language) – gestures, facial expressions, body position, appearance, proximity to others (“social distance”), eye contact</a:t>
            </a:r>
          </a:p>
          <a:p>
            <a:endParaRPr lang="en-CA" dirty="0" smtClean="0"/>
          </a:p>
          <a:p>
            <a:r>
              <a:rPr lang="en-CA" u="sng" dirty="0" smtClean="0"/>
              <a:t>Symbols</a:t>
            </a:r>
            <a:r>
              <a:rPr lang="en-CA" dirty="0" smtClean="0"/>
              <a:t> – written words, symbols (</a:t>
            </a:r>
            <a:r>
              <a:rPr lang="en-CA" dirty="0" err="1" smtClean="0"/>
              <a:t>eg</a:t>
            </a:r>
            <a:r>
              <a:rPr lang="en-CA" dirty="0" smtClean="0"/>
              <a:t>. music notes), sign-language, Braille, </a:t>
            </a:r>
            <a:r>
              <a:rPr lang="en-CA" dirty="0" smtClean="0"/>
              <a:t>pictures, </a:t>
            </a:r>
            <a:r>
              <a:rPr lang="en-CA" dirty="0" err="1" smtClean="0"/>
              <a:t>emoji’s</a:t>
            </a: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4" name="Picture 3" descr="emoj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5949280"/>
            <a:ext cx="7200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Communication Devices: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 </a:t>
            </a:r>
          </a:p>
          <a:p>
            <a:r>
              <a:rPr lang="en-CA" dirty="0" smtClean="0"/>
              <a:t> </a:t>
            </a:r>
          </a:p>
          <a:p>
            <a:r>
              <a:rPr lang="en-CA" dirty="0" smtClean="0"/>
              <a:t> </a:t>
            </a:r>
          </a:p>
          <a:p>
            <a:r>
              <a:rPr lang="en-CA" dirty="0" smtClean="0"/>
              <a:t> </a:t>
            </a:r>
          </a:p>
          <a:p>
            <a:r>
              <a:rPr lang="en-CA" dirty="0" smtClean="0"/>
              <a:t> </a:t>
            </a:r>
          </a:p>
          <a:p>
            <a:r>
              <a:rPr lang="en-CA" dirty="0" smtClean="0"/>
              <a:t> </a:t>
            </a:r>
          </a:p>
          <a:p>
            <a:r>
              <a:rPr lang="en-CA" dirty="0" smtClean="0"/>
              <a:t> </a:t>
            </a:r>
          </a:p>
          <a:p>
            <a:r>
              <a:rPr lang="en-CA" dirty="0" smtClean="0"/>
              <a:t> </a:t>
            </a:r>
          </a:p>
          <a:p>
            <a:r>
              <a:rPr lang="en-CA" dirty="0" smtClean="0"/>
              <a:t> </a:t>
            </a:r>
          </a:p>
          <a:p>
            <a:r>
              <a:rPr lang="en-CA" dirty="0" smtClean="0"/>
              <a:t>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Verbal Communication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5338936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b="1" dirty="0" smtClean="0"/>
              <a:t>Tone of Voice</a:t>
            </a:r>
          </a:p>
          <a:p>
            <a:r>
              <a:rPr lang="en-CA" dirty="0" smtClean="0"/>
              <a:t>how you sound when you speak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responsible for about 35-40% of the message we are sending</a:t>
            </a:r>
            <a:endParaRPr lang="en-CA" dirty="0"/>
          </a:p>
        </p:txBody>
      </p:sp>
      <p:pic>
        <p:nvPicPr>
          <p:cNvPr id="4" name="Picture 3" descr="t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3861048"/>
            <a:ext cx="1743075" cy="2619375"/>
          </a:xfrm>
          <a:prstGeom prst="rect">
            <a:avLst/>
          </a:prstGeom>
        </p:spPr>
      </p:pic>
      <p:pic>
        <p:nvPicPr>
          <p:cNvPr id="5" name="Picture 4" descr="h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492896"/>
            <a:ext cx="5544616" cy="224611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Non-Verbal Communication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5338936" cy="4846320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Non-verbal communication comes in many forms</a:t>
            </a:r>
          </a:p>
          <a:p>
            <a:r>
              <a:rPr lang="en-CA" b="1" dirty="0" smtClean="0"/>
              <a:t>75% - 90% </a:t>
            </a:r>
            <a:r>
              <a:rPr lang="en-CA" dirty="0" smtClean="0"/>
              <a:t>of communication is non-verbal messages</a:t>
            </a:r>
          </a:p>
          <a:p>
            <a:r>
              <a:rPr lang="en-CA" dirty="0" smtClean="0"/>
              <a:t>Used to both </a:t>
            </a:r>
            <a:r>
              <a:rPr lang="en-CA" b="1" dirty="0" smtClean="0"/>
              <a:t>validate and refute </a:t>
            </a:r>
            <a:r>
              <a:rPr lang="en-CA" dirty="0" smtClean="0"/>
              <a:t>verbal communication</a:t>
            </a:r>
          </a:p>
          <a:p>
            <a:r>
              <a:rPr lang="en-CA" dirty="0" smtClean="0"/>
              <a:t>Be aware of the way you “look” and “present” yourself</a:t>
            </a:r>
          </a:p>
          <a:p>
            <a:r>
              <a:rPr lang="en-CA" dirty="0" smtClean="0"/>
              <a:t>The nature of your </a:t>
            </a:r>
            <a:r>
              <a:rPr lang="en-CA" b="1" dirty="0" smtClean="0"/>
              <a:t>physical</a:t>
            </a:r>
            <a:r>
              <a:rPr lang="en-CA" dirty="0" smtClean="0"/>
              <a:t> appearance says how you want to be perceived.</a:t>
            </a:r>
          </a:p>
          <a:p>
            <a:r>
              <a:rPr lang="en-CA" b="1" dirty="0" smtClean="0"/>
              <a:t>Facial expressions</a:t>
            </a:r>
            <a:r>
              <a:rPr lang="en-CA" dirty="0" smtClean="0"/>
              <a:t> is a key nonverbal medium.</a:t>
            </a:r>
          </a:p>
          <a:p>
            <a:r>
              <a:rPr lang="en-CA" dirty="0" smtClean="0"/>
              <a:t>Cultural vs. universal expressions</a:t>
            </a:r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221088"/>
            <a:ext cx="211455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gir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1556792"/>
            <a:ext cx="1781175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Non-Verbal Communication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b="1" u="sng" dirty="0" smtClean="0"/>
              <a:t>Body Language </a:t>
            </a:r>
          </a:p>
          <a:p>
            <a:r>
              <a:rPr lang="en-CA" dirty="0" smtClean="0"/>
              <a:t>known as a </a:t>
            </a:r>
            <a:r>
              <a:rPr lang="en-CA" dirty="0" err="1" smtClean="0"/>
              <a:t>kinesthetic</a:t>
            </a:r>
            <a:r>
              <a:rPr lang="en-CA" dirty="0" smtClean="0"/>
              <a:t> code</a:t>
            </a:r>
          </a:p>
          <a:p>
            <a:r>
              <a:rPr lang="en-CA" dirty="0" smtClean="0"/>
              <a:t>notice gestures and acknowledge them, then ASK what the meaning is.</a:t>
            </a:r>
          </a:p>
          <a:p>
            <a:pPr lvl="1"/>
            <a:r>
              <a:rPr lang="en-CA" b="1" dirty="0" smtClean="0">
                <a:solidFill>
                  <a:schemeClr val="tx1"/>
                </a:solidFill>
              </a:rPr>
              <a:t>Slumped posture = </a:t>
            </a:r>
          </a:p>
          <a:p>
            <a:pPr lvl="1"/>
            <a:r>
              <a:rPr lang="en-CA" b="1" dirty="0" smtClean="0">
                <a:solidFill>
                  <a:schemeClr val="tx1"/>
                </a:solidFill>
              </a:rPr>
              <a:t>Good, strong posture =</a:t>
            </a:r>
          </a:p>
          <a:p>
            <a:pPr lvl="1"/>
            <a:r>
              <a:rPr lang="en-CA" b="1" dirty="0" smtClean="0">
                <a:solidFill>
                  <a:schemeClr val="tx1"/>
                </a:solidFill>
              </a:rPr>
              <a:t>Leaning forward =</a:t>
            </a:r>
          </a:p>
          <a:p>
            <a:pPr lvl="1"/>
            <a:r>
              <a:rPr lang="en-CA" b="1" dirty="0" smtClean="0">
                <a:solidFill>
                  <a:schemeClr val="tx1"/>
                </a:solidFill>
              </a:rPr>
              <a:t>Leaning away =</a:t>
            </a:r>
          </a:p>
          <a:p>
            <a:pPr lvl="1"/>
            <a:r>
              <a:rPr lang="en-CA" b="1" dirty="0" smtClean="0">
                <a:solidFill>
                  <a:schemeClr val="tx1"/>
                </a:solidFill>
              </a:rPr>
              <a:t>Crossed arms = </a:t>
            </a:r>
          </a:p>
          <a:p>
            <a:pPr lvl="1"/>
            <a:r>
              <a:rPr lang="en-CA" b="1" dirty="0" smtClean="0">
                <a:solidFill>
                  <a:schemeClr val="tx1"/>
                </a:solidFill>
              </a:rPr>
              <a:t>Uncrossed arms = 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CA" b="1" dirty="0" smtClean="0">
                <a:solidFill>
                  <a:schemeClr val="tx1"/>
                </a:solidFill>
              </a:rPr>
              <a:t>There are thousands of body language cues.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4" name="Picture 3" descr="bo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4221088"/>
            <a:ext cx="3609975" cy="12668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Non-Verbal Communication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What do the following examples of body language usually mean?</a:t>
            </a:r>
          </a:p>
          <a:p>
            <a:pPr lvl="1"/>
            <a:r>
              <a:rPr lang="en-CA" dirty="0" smtClean="0"/>
              <a:t>Raised eyebrows</a:t>
            </a:r>
          </a:p>
          <a:p>
            <a:pPr lvl="1"/>
            <a:r>
              <a:rPr lang="en-CA" dirty="0" smtClean="0"/>
              <a:t>Crossing arms across chest</a:t>
            </a:r>
          </a:p>
          <a:p>
            <a:pPr lvl="1"/>
            <a:r>
              <a:rPr lang="en-CA" smtClean="0"/>
              <a:t>Shoulder </a:t>
            </a:r>
            <a:r>
              <a:rPr lang="en-CA" dirty="0" smtClean="0"/>
              <a:t>shrug</a:t>
            </a:r>
          </a:p>
          <a:p>
            <a:pPr lvl="1"/>
            <a:r>
              <a:rPr lang="en-CA" dirty="0" smtClean="0"/>
              <a:t>Head shaking back and forth</a:t>
            </a:r>
          </a:p>
          <a:p>
            <a:pPr lvl="1"/>
            <a:r>
              <a:rPr lang="en-CA" dirty="0" smtClean="0"/>
              <a:t>Head nodding up and down</a:t>
            </a:r>
          </a:p>
          <a:p>
            <a:pPr lvl="1"/>
            <a:r>
              <a:rPr lang="en-CA" dirty="0" smtClean="0"/>
              <a:t>Frown</a:t>
            </a:r>
          </a:p>
          <a:p>
            <a:pPr lvl="1"/>
            <a:r>
              <a:rPr lang="en-CA" dirty="0" smtClean="0"/>
              <a:t>Smile</a:t>
            </a:r>
          </a:p>
          <a:p>
            <a:pPr lvl="1"/>
            <a:r>
              <a:rPr lang="en-CA" dirty="0" smtClean="0"/>
              <a:t>Pursed lips</a:t>
            </a:r>
          </a:p>
          <a:p>
            <a:pPr lvl="1"/>
            <a:r>
              <a:rPr lang="en-CA" dirty="0" smtClean="0"/>
              <a:t>Wink</a:t>
            </a:r>
          </a:p>
          <a:p>
            <a:pPr lvl="1"/>
            <a:r>
              <a:rPr lang="en-CA" dirty="0" smtClean="0"/>
              <a:t>Tapping fingers</a:t>
            </a:r>
          </a:p>
          <a:p>
            <a:pPr lvl="1"/>
            <a:r>
              <a:rPr lang="en-CA" dirty="0" smtClean="0"/>
              <a:t>Slap to the forehead</a:t>
            </a:r>
          </a:p>
          <a:p>
            <a:pPr lvl="1"/>
            <a:r>
              <a:rPr lang="en-CA" dirty="0" smtClean="0"/>
              <a:t>Eyes widening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162</TotalTime>
  <Words>432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Communication</vt:lpstr>
      <vt:lpstr>Communication</vt:lpstr>
      <vt:lpstr>Why do we communicate?</vt:lpstr>
      <vt:lpstr>Three Modes of Communication</vt:lpstr>
      <vt:lpstr>Communication Devices:</vt:lpstr>
      <vt:lpstr>Verbal Communication</vt:lpstr>
      <vt:lpstr>Non-Verbal Communication</vt:lpstr>
      <vt:lpstr>Non-Verbal Communication</vt:lpstr>
      <vt:lpstr>Non-Verbal Communication</vt:lpstr>
      <vt:lpstr>Non-Verbal Communication</vt:lpstr>
      <vt:lpstr>Non-Verbal Communication</vt:lpstr>
      <vt:lpstr>Communication Summary: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user1</dc:creator>
  <cp:lastModifiedBy>user1</cp:lastModifiedBy>
  <cp:revision>15</cp:revision>
  <dcterms:created xsi:type="dcterms:W3CDTF">2015-10-15T14:16:17Z</dcterms:created>
  <dcterms:modified xsi:type="dcterms:W3CDTF">2015-10-16T14:16:50Z</dcterms:modified>
</cp:coreProperties>
</file>