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7"/>
  </p:notesMasterIdLst>
  <p:sldIdLst>
    <p:sldId id="256" r:id="rId3"/>
    <p:sldId id="270" r:id="rId4"/>
    <p:sldId id="271" r:id="rId5"/>
    <p:sldId id="272" r:id="rId6"/>
    <p:sldId id="273" r:id="rId7"/>
    <p:sldId id="281" r:id="rId8"/>
    <p:sldId id="274" r:id="rId9"/>
    <p:sldId id="275" r:id="rId10"/>
    <p:sldId id="282" r:id="rId11"/>
    <p:sldId id="277" r:id="rId12"/>
    <p:sldId id="278" r:id="rId13"/>
    <p:sldId id="279" r:id="rId14"/>
    <p:sldId id="280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80" d="100"/>
          <a:sy n="80" d="100"/>
        </p:scale>
        <p:origin x="-1728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16-03-25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3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16-03-25 08:16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16-03-25 08:16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16-03-25 08:16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16-03-25 08:16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16-03-25 08:16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16-03-25 08:16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16-03-25 08:16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16-03-25 08:16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16-03-25 08:16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16-03-25 08:16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16-03-25 08:16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16-03-25 08:16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adBvDPeE4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4343400"/>
            <a:ext cx="6477000" cy="14478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Sociology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origin, Definition &amp; </a:t>
            </a:r>
            <a:b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Schools of Thought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HSP 3U/C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Structural Functionalism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States that a society is stable when social institutions (family, religion, politics, schools) meet the needs of its citizens.</a:t>
            </a:r>
          </a:p>
          <a:p>
            <a:r>
              <a:rPr lang="en-CA" dirty="0" smtClean="0"/>
              <a:t>These institutions, or structures of a society are interdependent and work together to meet the needs of individuals</a:t>
            </a:r>
          </a:p>
          <a:p>
            <a:r>
              <a:rPr lang="en-CA" dirty="0" smtClean="0"/>
              <a:t>Places emphasis on the power of social institutions to create happiness and harmony among its members. Optimistic that society can meet people’s needs.</a:t>
            </a:r>
          </a:p>
          <a:p>
            <a:r>
              <a:rPr lang="en-CA" dirty="0" smtClean="0"/>
              <a:t>Does not account for destructive forces in a society – structural functionalists tend to overlook important issues such as poverty and racism, which have their roots in </a:t>
            </a:r>
            <a:r>
              <a:rPr lang="en-CA" smtClean="0"/>
              <a:t>the structure </a:t>
            </a:r>
            <a:r>
              <a:rPr lang="en-CA" dirty="0" smtClean="0"/>
              <a:t>of society.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3464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Conflict Theory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Studies competition between different groups for power</a:t>
            </a:r>
          </a:p>
          <a:p>
            <a:r>
              <a:rPr lang="en-CA" dirty="0" smtClean="0"/>
              <a:t>Is a result of those who have economic and political power (the bourgeoisie) and those who do not (the proletariat)</a:t>
            </a:r>
          </a:p>
          <a:p>
            <a:r>
              <a:rPr lang="en-CA" dirty="0" smtClean="0"/>
              <a:t>Those who have power seek to keep it away from those who do not; those who do not seek to acquire it.</a:t>
            </a:r>
          </a:p>
          <a:p>
            <a:r>
              <a:rPr lang="en-CA" dirty="0" smtClean="0"/>
              <a:t>Belief that social institutions, as they are controlled by the bourgeoisie, are designed to perpetuate the alienation of the poor.</a:t>
            </a:r>
          </a:p>
          <a:p>
            <a:r>
              <a:rPr lang="en-CA" dirty="0" smtClean="0"/>
              <a:t>Can also be applied to gender and racial issues.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4682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Feminist Sociology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Studies how men control women’s lives – what jobs they can have, their finances, and their bodies</a:t>
            </a:r>
          </a:p>
          <a:p>
            <a:r>
              <a:rPr lang="en-CA" dirty="0" smtClean="0"/>
              <a:t>Examines the nature of the marginalization of women – their relative powerlessness and unequal membership in society</a:t>
            </a:r>
          </a:p>
          <a:p>
            <a:r>
              <a:rPr lang="en-CA" dirty="0" smtClean="0"/>
              <a:t>Examines the symbols, values, and norms of society</a:t>
            </a:r>
          </a:p>
          <a:p>
            <a:r>
              <a:rPr lang="en-CA" dirty="0" smtClean="0"/>
              <a:t>Suggests that class for men is based on their relationship to their economic role, while women’s class is determined through their sexual connection to men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454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Symbolic Interactionism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Studies human interaction at the micro level – emphasizes the individual living within a larger society.</a:t>
            </a:r>
          </a:p>
          <a:p>
            <a:r>
              <a:rPr lang="en-CA" dirty="0" smtClean="0"/>
              <a:t>Believes that social values are formed by individual interpretation</a:t>
            </a:r>
          </a:p>
          <a:p>
            <a:r>
              <a:rPr lang="en-CA" dirty="0" smtClean="0"/>
              <a:t>An individual creates a sense of self by considering the reaction of others. </a:t>
            </a:r>
          </a:p>
          <a:p>
            <a:r>
              <a:rPr lang="en-CA" dirty="0" smtClean="0"/>
              <a:t>Social life depends on our ability to imagine ourselves in our social roles</a:t>
            </a:r>
          </a:p>
          <a:p>
            <a:r>
              <a:rPr lang="en-CA" dirty="0" smtClean="0"/>
              <a:t>Does not focus on social systems, but on the way that individuals, through their interpretations of social situations and behavioural negotiation with others, give meaning to social interactions.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819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Sociological Theorists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Jigsaw Activity: (see handout)</a:t>
            </a:r>
          </a:p>
          <a:p>
            <a:pPr lvl="1"/>
            <a:r>
              <a:rPr lang="en-US" dirty="0" smtClean="0"/>
              <a:t>Emile Durkheim</a:t>
            </a:r>
          </a:p>
          <a:p>
            <a:pPr lvl="1"/>
            <a:r>
              <a:rPr lang="en-US" dirty="0" smtClean="0"/>
              <a:t>Talcott Parsons</a:t>
            </a:r>
          </a:p>
          <a:p>
            <a:pPr lvl="1"/>
            <a:r>
              <a:rPr lang="en-US" dirty="0" smtClean="0"/>
              <a:t>Karl Marx</a:t>
            </a:r>
          </a:p>
          <a:p>
            <a:pPr lvl="1"/>
            <a:r>
              <a:rPr lang="en-US" dirty="0" smtClean="0"/>
              <a:t>C. Wright Mills</a:t>
            </a:r>
          </a:p>
          <a:p>
            <a:pPr lvl="1"/>
            <a:r>
              <a:rPr lang="en-US" dirty="0" smtClean="0"/>
              <a:t>Dorothy Smith</a:t>
            </a:r>
          </a:p>
          <a:p>
            <a:pPr lvl="1"/>
            <a:r>
              <a:rPr lang="en-US" dirty="0" smtClean="0"/>
              <a:t>Max Weber</a:t>
            </a:r>
          </a:p>
          <a:p>
            <a:pPr lvl="1"/>
            <a:r>
              <a:rPr lang="en-US" dirty="0" smtClean="0"/>
              <a:t>Charles Cooley</a:t>
            </a:r>
          </a:p>
          <a:p>
            <a:pPr lvl="1"/>
            <a:r>
              <a:rPr lang="en-US" dirty="0" smtClean="0"/>
              <a:t>George Herbert Mead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Origins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Modern sociology came largely as a response to changing conditions in Europe during the Industrial Revolution</a:t>
            </a:r>
          </a:p>
          <a:p>
            <a:r>
              <a:rPr lang="en-CA" dirty="0" smtClean="0"/>
              <a:t>The Industrial Revolution brought about social, economic, and cultural changes</a:t>
            </a:r>
          </a:p>
          <a:p>
            <a:r>
              <a:rPr lang="en-CA" dirty="0" smtClean="0"/>
              <a:t>Was of significant benefit to the working class, significantly increasing their wealth; worse for the working class, who saw their jobs being done by machines</a:t>
            </a:r>
          </a:p>
          <a:p>
            <a:r>
              <a:rPr lang="en-CA" dirty="0" smtClean="0"/>
              <a:t>Many who had jobs were working long hours for low wages – Karl Marx considered this worse then slavery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663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Origins, continued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Child labour increased, as they could be paid even less than adults</a:t>
            </a:r>
          </a:p>
          <a:p>
            <a:r>
              <a:rPr lang="en-CA" dirty="0" smtClean="0"/>
              <a:t>Working conditions were horrible</a:t>
            </a:r>
          </a:p>
          <a:p>
            <a:r>
              <a:rPr lang="en-CA" dirty="0" smtClean="0"/>
              <a:t>People moved to urban areas to find work</a:t>
            </a:r>
          </a:p>
          <a:p>
            <a:r>
              <a:rPr lang="en-CA" dirty="0" smtClean="0"/>
              <a:t>Cities became overcrowded, living conditions worsened, crime rate rose.</a:t>
            </a:r>
          </a:p>
          <a:p>
            <a:endParaRPr lang="en-CA" dirty="0"/>
          </a:p>
          <a:p>
            <a:r>
              <a:rPr lang="en-CA" dirty="0" smtClean="0"/>
              <a:t>As a response, many scholars began to write about and document the social problems they saw</a:t>
            </a:r>
          </a:p>
          <a:p>
            <a:r>
              <a:rPr lang="en-CA" dirty="0" smtClean="0"/>
              <a:t>Beginning of theories about social inequality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0989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First to use the term </a:t>
            </a:r>
            <a:r>
              <a:rPr lang="en-CA" i="1" dirty="0" smtClean="0"/>
              <a:t>sociology</a:t>
            </a:r>
          </a:p>
          <a:p>
            <a:r>
              <a:rPr lang="en-CA" dirty="0" smtClean="0"/>
              <a:t>Believed that society is constantly changing and observed that individuals and groups struggle to adapt to these changes.</a:t>
            </a:r>
          </a:p>
          <a:p>
            <a:r>
              <a:rPr lang="en-CA" dirty="0" smtClean="0"/>
              <a:t>Introduced the notion of positivism</a:t>
            </a:r>
          </a:p>
          <a:p>
            <a:pPr lvl="1"/>
            <a:r>
              <a:rPr lang="en-CA" dirty="0" smtClean="0"/>
              <a:t>Strict application of the </a:t>
            </a:r>
            <a:r>
              <a:rPr lang="en-CA" dirty="0" smtClean="0"/>
              <a:t>scientific</a:t>
            </a:r>
            <a:r>
              <a:rPr lang="en-CA" dirty="0"/>
              <a:t> </a:t>
            </a:r>
            <a:endParaRPr lang="en-CA" dirty="0" smtClean="0"/>
          </a:p>
          <a:p>
            <a:pPr marL="365760" lvl="1" indent="0">
              <a:buNone/>
            </a:pPr>
            <a:r>
              <a:rPr lang="en-CA" dirty="0" smtClean="0"/>
              <a:t>method</a:t>
            </a:r>
            <a:r>
              <a:rPr lang="en-CA" dirty="0"/>
              <a:t>.</a:t>
            </a:r>
          </a:p>
          <a:p>
            <a:pPr lvl="1"/>
            <a:r>
              <a:rPr lang="en-CA" dirty="0" smtClean="0"/>
              <a:t>Data must be testable and measurable.</a:t>
            </a:r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   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August Comte (1798-1857)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895600"/>
            <a:ext cx="2598083" cy="333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530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Sociology?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study of people in </a:t>
            </a:r>
            <a:r>
              <a:rPr lang="en-US" dirty="0" smtClean="0"/>
              <a:t>groups. </a:t>
            </a:r>
            <a:endParaRPr lang="en-US" dirty="0"/>
          </a:p>
          <a:p>
            <a:r>
              <a:rPr lang="en-US" dirty="0"/>
              <a:t>Sociologists study group dynamics, interactions and social institutions and how they affect our lives</a:t>
            </a:r>
            <a:r>
              <a:rPr lang="en-US" dirty="0" smtClean="0"/>
              <a:t>.</a:t>
            </a:r>
          </a:p>
          <a:p>
            <a:r>
              <a:rPr lang="en-CA" dirty="0" smtClean="0"/>
              <a:t>They </a:t>
            </a:r>
            <a:r>
              <a:rPr lang="en-CA" dirty="0" smtClean="0"/>
              <a:t>investigate social problems and developing issues such as:</a:t>
            </a:r>
          </a:p>
          <a:p>
            <a:pPr lvl="1"/>
            <a:r>
              <a:rPr lang="en-CA" dirty="0" smtClean="0"/>
              <a:t>Gender roles</a:t>
            </a:r>
          </a:p>
          <a:p>
            <a:pPr lvl="1"/>
            <a:r>
              <a:rPr lang="en-CA" dirty="0" smtClean="0"/>
              <a:t>Family structure</a:t>
            </a:r>
          </a:p>
          <a:p>
            <a:pPr lvl="1"/>
            <a:r>
              <a:rPr lang="en-CA" dirty="0" smtClean="0"/>
              <a:t>Social classes</a:t>
            </a:r>
          </a:p>
          <a:p>
            <a:pPr lvl="1"/>
            <a:r>
              <a:rPr lang="en-CA" dirty="0" smtClean="0"/>
              <a:t>Criminal behaviour</a:t>
            </a:r>
          </a:p>
          <a:p>
            <a:pPr lvl="1"/>
            <a:r>
              <a:rPr lang="en-CA" dirty="0" smtClean="0"/>
              <a:t>Social institutions</a:t>
            </a:r>
          </a:p>
          <a:p>
            <a:pPr lvl="1"/>
            <a:r>
              <a:rPr lang="en-CA" dirty="0" smtClean="0"/>
              <a:t>Ethnicity</a:t>
            </a:r>
          </a:p>
          <a:p>
            <a:pPr lvl="1"/>
            <a:r>
              <a:rPr lang="en-CA" dirty="0" smtClean="0"/>
              <a:t>S</a:t>
            </a:r>
            <a:r>
              <a:rPr lang="en-CA" dirty="0" smtClean="0"/>
              <a:t>exuality</a:t>
            </a:r>
          </a:p>
          <a:p>
            <a:pPr lvl="1"/>
            <a:r>
              <a:rPr lang="en-US" dirty="0" smtClean="0"/>
              <a:t>E</a:t>
            </a:r>
            <a:r>
              <a:rPr lang="en-CA" dirty="0" err="1" smtClean="0"/>
              <a:t>tc</a:t>
            </a:r>
            <a:r>
              <a:rPr lang="en-CA" dirty="0" smtClean="0"/>
              <a:t>.</a:t>
            </a:r>
          </a:p>
          <a:p>
            <a:pPr lvl="1"/>
            <a:endParaRPr lang="en-CA" dirty="0"/>
          </a:p>
          <a:p>
            <a:pPr marL="365760" lvl="1" indent="0">
              <a:buNone/>
            </a:pPr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8277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what Sociologists look 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Nicholas Christakis:  The Sociological Science Behind Social Networks and Social Influence </a:t>
            </a:r>
            <a:r>
              <a:rPr lang="en-US" dirty="0" smtClean="0">
                <a:hlinkClick r:id="rId2"/>
              </a:rPr>
              <a:t>(YouTube video: 1</a:t>
            </a:r>
            <a:r>
              <a:rPr lang="en-US" baseline="30000" dirty="0" smtClean="0">
                <a:hlinkClick r:id="rId2"/>
              </a:rPr>
              <a:t>st</a:t>
            </a:r>
            <a:r>
              <a:rPr lang="en-US" dirty="0" smtClean="0">
                <a:hlinkClick r:id="rId2"/>
              </a:rPr>
              <a:t> 35 mins only)</a:t>
            </a:r>
            <a:endParaRPr lang="en-US" dirty="0" smtClean="0"/>
          </a:p>
          <a:p>
            <a:r>
              <a:rPr lang="en-US" dirty="0" smtClean="0"/>
              <a:t>Articles (see handout):</a:t>
            </a:r>
          </a:p>
          <a:p>
            <a:pPr lvl="1"/>
            <a:r>
              <a:rPr lang="en-US" dirty="0" smtClean="0"/>
              <a:t>Sociology and Social Media (Jonathon Cohn 2012)</a:t>
            </a:r>
          </a:p>
          <a:p>
            <a:pPr lvl="1"/>
            <a:r>
              <a:rPr lang="en-US" dirty="0" smtClean="0"/>
              <a:t>Beauty Around the World – A Sociological look at Beauty (2012)</a:t>
            </a:r>
          </a:p>
          <a:p>
            <a:pPr lvl="1"/>
            <a:endParaRPr lang="en-US" dirty="0"/>
          </a:p>
          <a:p>
            <a:r>
              <a:rPr lang="en-US" dirty="0" smtClean="0"/>
              <a:t>Social Issues Mind Map assignment (</a:t>
            </a:r>
            <a:r>
              <a:rPr lang="en-US" smtClean="0"/>
              <a:t>see handout)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922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Sociology?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sociologist is interested in the cultural expressions of a society – these are the shared symbols and learned behaviours that everyone in a society recognizes and understands.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49732"/>
            <a:ext cx="2971799" cy="298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499" y="3549732"/>
            <a:ext cx="41719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1" y="3549732"/>
            <a:ext cx="4762499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274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Values, Norms, and Roles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A society helps the people within it to demonstrate learned behaviour</a:t>
            </a:r>
          </a:p>
          <a:p>
            <a:r>
              <a:rPr lang="en-CA" dirty="0" smtClean="0"/>
              <a:t>Values are shared ideas within a society about standards that are considered acceptable</a:t>
            </a:r>
          </a:p>
          <a:p>
            <a:pPr lvl="1"/>
            <a:r>
              <a:rPr lang="en-CA" dirty="0" smtClean="0"/>
              <a:t>For example, in Canada, free speech is a value</a:t>
            </a:r>
          </a:p>
          <a:p>
            <a:r>
              <a:rPr lang="en-CA" dirty="0" smtClean="0"/>
              <a:t>Norms are expectations about how to behave in a particular situation</a:t>
            </a:r>
          </a:p>
          <a:p>
            <a:pPr lvl="1"/>
            <a:r>
              <a:rPr lang="en-CA" dirty="0" smtClean="0"/>
              <a:t>For example, when you go to a concert, you are expected to yell and cheer and sing along, but the same behaviour in the classroom is unacceptable</a:t>
            </a:r>
          </a:p>
          <a:p>
            <a:r>
              <a:rPr lang="en-CA" dirty="0" smtClean="0"/>
              <a:t>Roles contain sets of expectations of others because of their particular social position.</a:t>
            </a:r>
          </a:p>
          <a:p>
            <a:pPr lvl="1"/>
            <a:r>
              <a:rPr lang="en-CA" dirty="0" smtClean="0"/>
              <a:t>For example, you would expect a police </a:t>
            </a:r>
            <a:r>
              <a:rPr lang="en-CA" dirty="0" smtClean="0"/>
              <a:t>officer </a:t>
            </a:r>
            <a:r>
              <a:rPr lang="en-CA" dirty="0" smtClean="0"/>
              <a:t>to stop to help you if you were at the side of the road fixing a flat tire, but you do not expect the same of the average citizen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142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Sociological Schools of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Structural Functionalism</a:t>
            </a:r>
          </a:p>
          <a:p>
            <a:r>
              <a:rPr lang="en-US" dirty="0" smtClean="0"/>
              <a:t>Conflict Theory</a:t>
            </a:r>
          </a:p>
          <a:p>
            <a:r>
              <a:rPr lang="en-US" dirty="0" smtClean="0"/>
              <a:t>Feminist Sociology</a:t>
            </a:r>
          </a:p>
          <a:p>
            <a:r>
              <a:rPr lang="en-US" dirty="0" smtClean="0"/>
              <a:t>Symbolic Interactionism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37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876</Words>
  <Application>Microsoft Macintosh PowerPoint</Application>
  <PresentationFormat>On-screen Show (4:3)</PresentationFormat>
  <Paragraphs>95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AcademicPresentation2</vt:lpstr>
      <vt:lpstr>Sociology origin, Definition &amp;  Schools of Thought</vt:lpstr>
      <vt:lpstr>Origins</vt:lpstr>
      <vt:lpstr>Origins, continued</vt:lpstr>
      <vt:lpstr>August Comte (1798-1857)</vt:lpstr>
      <vt:lpstr>What is Sociology?</vt:lpstr>
      <vt:lpstr>Examples of what Sociologists look at:</vt:lpstr>
      <vt:lpstr>What is Sociology?</vt:lpstr>
      <vt:lpstr>Values, Norms, and Roles</vt:lpstr>
      <vt:lpstr>Sociological Schools of Thought</vt:lpstr>
      <vt:lpstr>Structural Functionalism</vt:lpstr>
      <vt:lpstr>Conflict Theory</vt:lpstr>
      <vt:lpstr>Feminist Sociology</vt:lpstr>
      <vt:lpstr>Symbolic Interactionism</vt:lpstr>
      <vt:lpstr>Sociological Theorists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2013-09-23T17:15:43Z</dcterms:created>
  <dcterms:modified xsi:type="dcterms:W3CDTF">2016-03-25T14:23:36Z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